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Unbounded" panose="020B0604020202020204" charset="0"/>
      <p:regular r:id="rId18"/>
    </p:embeddedFont>
  </p:embeddedFontLst>
  <p:defaultTextStyle>
    <a:defPPr>
      <a:defRPr lang="en-C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41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3460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à Kubernetes – Le futur du DevOps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056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Découvrez comment Kubernetes révolutionne le DevOps en orchestrant les conteneurs à grande échelle.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4088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Nous explorerons les bases de Docker, les limites des conteneurs isolés, et les concepts fondamentaux de Kubernetes.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61939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201608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6176129"/>
            <a:ext cx="222408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Donald Programmeur</a:t>
            </a:r>
            <a:endParaRPr lang="en-US" sz="2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3396F-5089-479B-B3F7-E3095CEC507C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769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Résumé Visuel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33993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5792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Docker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07478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Conteneurisation simple sans automatisation ni scalabilité.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77618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Évolution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51104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Besoin d'orchestration pour la production.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212437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4517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Kubernetes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947291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Cluster distribué avec auto-healing, auto-scaling et load balancing.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01F94C-0253-479A-8B7B-906B06C8DA60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890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à Docker et aux conteneurs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560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291405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938343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Qu'est-ce que Docker?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785830"/>
            <a:ext cx="280689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Une plateforme de conteneurisation qui empaquette une application avec toutes ses dépendances.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721662" y="28560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912" y="2914055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99497" y="2938343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Qu'est-ce qu'un conteneur?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99497" y="3785830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 environnement isolé, léger et portable qui fonctionne comme une machine virtuelle.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61797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623768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6261973"/>
            <a:ext cx="34415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Commandes Docker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675751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docker build, docker run, docker ps, docker stop, docker exec.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A8D2D-3F47-480B-BB29-6E2D5F77B7A4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129195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Différence entre Docker et Kubernetes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Docker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Plateforme de conteneurisation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Gère un conteneur à la fois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 de réplication native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Adapté pour le développement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Kubernetes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Plateforme d'orchestration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Gère des groupes de conteneurs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Réplication et auto-guérison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Adapté pour la production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4AD29A-0645-475A-843F-7573E247CA5C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428" y="3304699"/>
            <a:ext cx="8500824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Problèmes avec Docker seul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8428" y="4267081"/>
            <a:ext cx="6448425" cy="1575435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75122" y="4483775"/>
            <a:ext cx="291179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Disponibilité limitée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5122" y="4932402"/>
            <a:ext cx="60150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Hébergement sur une seule machine sans haute disponibilité.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547" y="4267081"/>
            <a:ext cx="6448425" cy="1575435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640241" y="4483775"/>
            <a:ext cx="301966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Pas d'auto-guérison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0241" y="4932402"/>
            <a:ext cx="60150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Aucun mécanisme pour redémarrer automatiquement les conteneurs défaillants.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428" y="6059210"/>
            <a:ext cx="6448425" cy="1575435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75122" y="6275903"/>
            <a:ext cx="301680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Scalabilité manuelle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5122" y="6724531"/>
            <a:ext cx="60150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 de scalabilité automatique ni de gestion native des load balancers.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547" y="6059210"/>
            <a:ext cx="6448425" cy="1575435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640241" y="6275903"/>
            <a:ext cx="423803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Manque de standardisation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0241" y="6724531"/>
            <a:ext cx="60150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Aucune API Gateway intégrée ni standardisation entreprise.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1D394A-AA50-4AB8-BD52-9BF5D3F9C544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746" y="648057"/>
            <a:ext cx="7494508" cy="1386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Comment Kubernetes résout ces problèmes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746" y="2387679"/>
            <a:ext cx="7494508" cy="5195173"/>
          </a:xfrm>
          <a:prstGeom prst="roundRect">
            <a:avLst>
              <a:gd name="adj" fmla="val 68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2366" y="2395299"/>
            <a:ext cx="7479268" cy="6748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67991" y="2544247"/>
            <a:ext cx="326457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Problème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1435" y="2544247"/>
            <a:ext cx="326457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Solution avec Kubernetes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2366" y="3070146"/>
            <a:ext cx="7479268" cy="6748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67991" y="3219093"/>
            <a:ext cx="326457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Hébergement unique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1435" y="3219093"/>
            <a:ext cx="326457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Clusters avec plusieurs nœuds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2366" y="3744992"/>
            <a:ext cx="7479268" cy="6748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67991" y="3893939"/>
            <a:ext cx="326457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 d'auto-healing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1435" y="3893939"/>
            <a:ext cx="326457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Auto-réparation automatique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32366" y="4419838"/>
            <a:ext cx="7479268" cy="10517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67991" y="4568785"/>
            <a:ext cx="326457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 de scaling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1435" y="4568785"/>
            <a:ext cx="3264575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Auto-scaling horizontal et vertical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832366" y="5471636"/>
            <a:ext cx="7479268" cy="10517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67991" y="5620583"/>
            <a:ext cx="326457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Load Balancing manuel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4811435" y="5620583"/>
            <a:ext cx="3264575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Service de Load Balancing intégré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832366" y="6523434"/>
            <a:ext cx="7479268" cy="10517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67991" y="6672382"/>
            <a:ext cx="326457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Absence d'orchestration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4811435" y="6672382"/>
            <a:ext cx="3264575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Déploiements, rollout, rollback automatiques</a:t>
            </a:r>
            <a:endParaRPr lang="en-US" sz="18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4AA440-B402-4E26-A8E6-B58D3EEA04A1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257" y="569000"/>
            <a:ext cx="8598694" cy="608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Concepts Clés de Kubernetes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07" y="1591508"/>
            <a:ext cx="1304925" cy="117324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75" y="2141101"/>
            <a:ext cx="290989" cy="3637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9062" y="1798439"/>
            <a:ext cx="1794391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Cluster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4879062" y="2226826"/>
            <a:ext cx="179439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Ensemble de nœuds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23805" y="2781062"/>
            <a:ext cx="9130665" cy="11430"/>
          </a:xfrm>
          <a:prstGeom prst="roundRect">
            <a:avLst>
              <a:gd name="adj" fmla="val 271583"/>
            </a:avLst>
          </a:prstGeom>
          <a:solidFill>
            <a:srgbClr val="49606E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25" y="2816423"/>
            <a:ext cx="2609969" cy="117324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056" y="3221117"/>
            <a:ext cx="290989" cy="36373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31525" y="3023354"/>
            <a:ext cx="163032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Node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5531525" y="3451741"/>
            <a:ext cx="163032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Machine du cluster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6267" y="4005977"/>
            <a:ext cx="8478203" cy="11430"/>
          </a:xfrm>
          <a:prstGeom prst="roundRect">
            <a:avLst>
              <a:gd name="adj" fmla="val 271583"/>
            </a:avLst>
          </a:prstGeom>
          <a:solidFill>
            <a:srgbClr val="49606E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63" y="4041338"/>
            <a:ext cx="3915013" cy="117324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175" y="4446032"/>
            <a:ext cx="290989" cy="36373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84106" y="4248269"/>
            <a:ext cx="2434590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Pod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6184106" y="4676656"/>
            <a:ext cx="277796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Unité minimale de déploiement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8849" y="5230892"/>
            <a:ext cx="7825621" cy="11430"/>
          </a:xfrm>
          <a:prstGeom prst="roundRect">
            <a:avLst>
              <a:gd name="adj" fmla="val 271583"/>
            </a:avLst>
          </a:prstGeom>
          <a:solidFill>
            <a:srgbClr val="49606E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5266253"/>
            <a:ext cx="5219938" cy="117324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4056" y="5670947"/>
            <a:ext cx="290989" cy="36373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6569" y="5473184"/>
            <a:ext cx="2434590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ReplicaSet</a:t>
            </a:r>
            <a:endParaRPr lang="en-US" sz="1900" dirty="0"/>
          </a:p>
        </p:txBody>
      </p:sp>
      <p:sp>
        <p:nvSpPr>
          <p:cNvPr id="21" name="Text 11"/>
          <p:cNvSpPr/>
          <p:nvPr/>
        </p:nvSpPr>
        <p:spPr>
          <a:xfrm>
            <a:off x="6836569" y="5901571"/>
            <a:ext cx="265009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Assure le bon nombre de pods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81311" y="6455807"/>
            <a:ext cx="7173158" cy="11430"/>
          </a:xfrm>
          <a:prstGeom prst="roundRect">
            <a:avLst>
              <a:gd name="adj" fmla="val 271583"/>
            </a:avLst>
          </a:prstGeom>
          <a:solidFill>
            <a:srgbClr val="49606E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18" y="6491168"/>
            <a:ext cx="6524982" cy="1173242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4056" y="6895862"/>
            <a:ext cx="290989" cy="363736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9031" y="6698099"/>
            <a:ext cx="238910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26" name="Text 14"/>
          <p:cNvSpPr/>
          <p:nvPr/>
        </p:nvSpPr>
        <p:spPr>
          <a:xfrm>
            <a:off x="7489031" y="7126486"/>
            <a:ext cx="238910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Décrit l'état désiré des pods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D2B327-C1FF-4F62-ADE7-71EEF13CD34A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0" grpId="0" animBg="1"/>
      <p:bldP spid="11" grpId="0" animBg="1"/>
      <p:bldP spid="15" grpId="0" animBg="1"/>
      <p:bldP spid="16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269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Kubernetes = Production Ready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94002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30577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Multi-cloud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3801308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 de tous les principaux fournisseurs cloud.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376" y="2494002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330577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Self-healing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3801308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Redémarrage automatique des pods défaillants.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628" y="2494002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330577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Sécurité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3801308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Gestion des secrets, RBAC, comptes de service.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5429131"/>
            <a:ext cx="572453" cy="5724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4124" y="6240899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Scalabilité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324124" y="6736437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Ajout dynamique de pods selon la charge.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CE351-4BF1-4D22-A0ED-D4A2484CAB84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625793"/>
            <a:ext cx="13037344" cy="1338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Focus sur les Load Balancers dans Kubernetes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997" y="3865602"/>
            <a:ext cx="7822406" cy="782240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933" y="6414135"/>
            <a:ext cx="383977" cy="47994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997" y="3865602"/>
            <a:ext cx="7822406" cy="782240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512" y="4826556"/>
            <a:ext cx="383977" cy="479941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997" y="3865602"/>
            <a:ext cx="7822406" cy="782240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673" y="4826556"/>
            <a:ext cx="383977" cy="479941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997" y="3865602"/>
            <a:ext cx="7822406" cy="782240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3253" y="6414135"/>
            <a:ext cx="383977" cy="479941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96528" y="3325416"/>
            <a:ext cx="3003233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Services LoadBalancer</a:t>
            </a:r>
            <a:endParaRPr lang="en-US" sz="2100" dirty="0"/>
          </a:p>
        </p:txBody>
      </p:sp>
      <p:sp>
        <p:nvSpPr>
          <p:cNvPr id="12" name="Text 2"/>
          <p:cNvSpPr/>
          <p:nvPr/>
        </p:nvSpPr>
        <p:spPr>
          <a:xfrm>
            <a:off x="796528" y="4131231"/>
            <a:ext cx="3003233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Pour les environnements cloud.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141113" y="2419350"/>
            <a:ext cx="3003352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Ingress Controllers</a:t>
            </a:r>
            <a:endParaRPr lang="en-US" sz="2100" dirty="0"/>
          </a:p>
        </p:txBody>
      </p:sp>
      <p:sp>
        <p:nvSpPr>
          <p:cNvPr id="14" name="Text 4"/>
          <p:cNvSpPr/>
          <p:nvPr/>
        </p:nvSpPr>
        <p:spPr>
          <a:xfrm>
            <a:off x="4141113" y="3225165"/>
            <a:ext cx="3003352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Nginx, Traefik, Istio.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648813" y="2754035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DNS interne</a:t>
            </a:r>
            <a:endParaRPr lang="en-US" sz="2100" dirty="0"/>
          </a:p>
        </p:txBody>
      </p:sp>
      <p:sp>
        <p:nvSpPr>
          <p:cNvPr id="16" name="Text 6"/>
          <p:cNvSpPr/>
          <p:nvPr/>
        </p:nvSpPr>
        <p:spPr>
          <a:xfrm>
            <a:off x="7543800" y="3225165"/>
            <a:ext cx="288738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Service de découverte intégré.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1248192" y="4024074"/>
            <a:ext cx="21680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Résilience</a:t>
            </a:r>
            <a:endParaRPr lang="en-US" sz="2100" dirty="0"/>
          </a:p>
        </p:txBody>
      </p:sp>
      <p:sp>
        <p:nvSpPr>
          <p:cNvPr id="18" name="Text 8"/>
          <p:cNvSpPr/>
          <p:nvPr/>
        </p:nvSpPr>
        <p:spPr>
          <a:xfrm>
            <a:off x="11248192" y="4495205"/>
            <a:ext cx="216800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Redondance des pods.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1882CC-6759-476B-ACAD-C63CF0283D03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629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Pourquoi Kubernetes est l'avenir du DevOps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2991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3129915"/>
            <a:ext cx="35954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Déploiement simplifié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625453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Déployer et maintenir facilement des applications modernes.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24779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2477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Fiabilité garantie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743331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Haute disponibilité, scalabilité et résilience automatique.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365671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365671"/>
            <a:ext cx="32388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Standard industriel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861209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Adopté par les grandes entreprises pour les architectures en microservices.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802A59-765D-40FE-B292-401610CD713D}"/>
              </a:ext>
            </a:extLst>
          </p:cNvPr>
          <p:cNvSpPr/>
          <p:nvPr/>
        </p:nvSpPr>
        <p:spPr>
          <a:xfrm>
            <a:off x="12711165" y="7797521"/>
            <a:ext cx="1919235" cy="3617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Donald programmeur</a:t>
            </a:r>
            <a:endParaRPr lang="en-CM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434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Cabin Bold</vt:lpstr>
      <vt:lpstr>Unbounded</vt:lpstr>
      <vt:lpstr>Arial</vt:lpstr>
      <vt:lpstr>Calibri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ENG.TEDOM</cp:lastModifiedBy>
  <cp:revision>4</cp:revision>
  <dcterms:created xsi:type="dcterms:W3CDTF">2025-05-05T20:40:03Z</dcterms:created>
  <dcterms:modified xsi:type="dcterms:W3CDTF">2025-05-06T13:10:57Z</dcterms:modified>
</cp:coreProperties>
</file>